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4630400" cy="8229600"/>
  <p:notesSz cx="8229600" cy="14630400"/>
  <p:embeddedFontLst>
    <p:embeddedFont>
      <p:font typeface="MuseoModerno Medium" panose="020B0604020202020204" charset="0"/>
      <p:regular r:id="rId32"/>
    </p:embeddedFont>
    <p:embeddedFont>
      <p:font typeface="Source Sans Pro" panose="020F0502020204030204" pitchFamily="34" charset="0"/>
      <p:regular r:id="rId33"/>
      <p:bold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6B1C-17C0-B3CE-9C17-7394712B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5CFF7-A42B-90BE-292F-44C09F4A9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FF001-CE43-CA7B-E539-4C040B2AD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A7EE9-B9CC-2FED-8CFC-5CC2CABE3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Введение в веб-разработку и безопасность</a:t>
            </a:r>
            <a:endParaRPr lang="en-US" sz="44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D0167D-33FC-1B2C-43F1-EAE4D9288ED4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773" y="696039"/>
            <a:ext cx="7266503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Исследование пользователей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773" y="1613535"/>
            <a:ext cx="495895" cy="495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0773" y="2357318"/>
            <a:ext cx="241982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Интервью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0773" y="2786182"/>
            <a:ext cx="2419826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Разговоры с пользователями для понимания их потребностей.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487" y="1613535"/>
            <a:ext cx="495895" cy="495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8487" y="2357318"/>
            <a:ext cx="241982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Опросы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848487" y="2786182"/>
            <a:ext cx="2419826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Сбор данных о предпочтениях через анкеты.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6201" y="1613535"/>
            <a:ext cx="495895" cy="4958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6201" y="2357318"/>
            <a:ext cx="241982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Карты пути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1516201" y="2786182"/>
            <a:ext cx="241982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Визуализация шагов пользователя на сайте.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773" y="4551283"/>
            <a:ext cx="495895" cy="4958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80773" y="5295067"/>
            <a:ext cx="241982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Персона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180773" y="5723930"/>
            <a:ext cx="2419826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Создание портрета типичного пользователя.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180773" y="6581656"/>
            <a:ext cx="775525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Понимание вашей аудитории – первый шаг. Используйте интервью, опросы и карты пути пользователя. Цель — создать детальную персону пользователя. Например, Анна, студентка, ищет удобный интерфейс.</a:t>
            </a:r>
            <a:endParaRPr lang="en-US" sz="15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8A263B4-30D5-B809-D5A3-393F39093B99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Вайрфреймы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Основа дизайна: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Вайрфреймы закладывают фундамент для веб-страницы.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2893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Низкая детализация: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Это схематичные наброски, созданные на бумаге или в Figma.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Фокус на структуре: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Главное — расположение элементов и их иерархия.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Инструменты: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Используются программы вроде Balsamiq или Figma.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290" y="473988"/>
            <a:ext cx="4536281" cy="538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Мокапы и прототипы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290" y="1443276"/>
            <a:ext cx="215455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Мокапы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03290" y="1884878"/>
            <a:ext cx="6501646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Детализированные, статичные макеты. Они показывают, как будет выглядеть конечный продукт. Используются программы типа Figma.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0" y="2630210"/>
            <a:ext cx="6501646" cy="43343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3084" y="1443276"/>
            <a:ext cx="215455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Прототипы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3084" y="1884878"/>
            <a:ext cx="6501646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Кликабельные версии макетов. Позволяют тестировать взаимодействие. Проводятся юзабилити-тесты. Например, кнопка "Купить" в интернет-магазине.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4" y="2630210"/>
            <a:ext cx="6501646" cy="459747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42F46E0-0233-30FB-203A-1DA5588C697D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7823" y="2955131"/>
            <a:ext cx="4842272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Адаптивный дизайн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7823" y="5354360"/>
            <a:ext cx="13274754" cy="22860"/>
          </a:xfrm>
          <a:prstGeom prst="roundRect">
            <a:avLst>
              <a:gd name="adj" fmla="val 12709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3924538" y="4773335"/>
            <a:ext cx="22860" cy="581025"/>
          </a:xfrm>
          <a:prstGeom prst="roundRect">
            <a:avLst>
              <a:gd name="adj" fmla="val 12709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718084" y="5136475"/>
            <a:ext cx="435769" cy="4357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3790712" y="5172789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25341" y="3850838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Mobile-first</a:t>
            </a:r>
            <a:endParaRPr lang="en-US" sz="1900" b="1" dirty="0"/>
          </a:p>
        </p:txBody>
      </p:sp>
      <p:sp>
        <p:nvSpPr>
          <p:cNvPr id="9" name="Text 6"/>
          <p:cNvSpPr/>
          <p:nvPr/>
        </p:nvSpPr>
        <p:spPr>
          <a:xfrm>
            <a:off x="871418" y="4269700"/>
            <a:ext cx="612909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Начните дизайн с мобильных устройств.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354360"/>
            <a:ext cx="22860" cy="581025"/>
          </a:xfrm>
          <a:prstGeom prst="roundRect">
            <a:avLst>
              <a:gd name="adj" fmla="val 12709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097197" y="5136475"/>
            <a:ext cx="435769" cy="4357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169825" y="5172789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4573" y="6129099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Flexbox и Grid</a:t>
            </a:r>
            <a:endParaRPr lang="en-US" sz="1900" b="1" dirty="0"/>
          </a:p>
        </p:txBody>
      </p:sp>
      <p:sp>
        <p:nvSpPr>
          <p:cNvPr id="14" name="Text 11"/>
          <p:cNvSpPr/>
          <p:nvPr/>
        </p:nvSpPr>
        <p:spPr>
          <a:xfrm>
            <a:off x="4250531" y="6547961"/>
            <a:ext cx="612921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CSS для гибких сеток.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82883" y="4773335"/>
            <a:ext cx="22860" cy="581025"/>
          </a:xfrm>
          <a:prstGeom prst="roundRect">
            <a:avLst>
              <a:gd name="adj" fmla="val 127097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10476428" y="5136475"/>
            <a:ext cx="435769" cy="43576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10549057" y="5172789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83804" y="3850838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Медиа-запросы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29763" y="4269700"/>
            <a:ext cx="612921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CSS для адаптации под разные экраны.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7823" y="7075765"/>
            <a:ext cx="132747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Адаптивный дизайн обеспечивает корректное отображение на всех устройствах. Начните с подхода Mobile-first. Используйте CSS Flexbox, Grid и медиа-запросы. Ваш сайт будет отлично выглядеть на телефоне, планшете и ПК.</a:t>
            </a:r>
            <a:endParaRPr lang="en-US" sz="15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0A1B84C-B6DC-242E-1A9E-D4676E23BA79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609005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Цвет и типографика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1633299"/>
            <a:ext cx="498277" cy="49827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494949" y="1709380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Цветовая палитра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94949" y="2188250"/>
            <a:ext cx="6873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Выберите 3-5 основных цветов для бренда. Цвета влияют на эмоции и узнаваемость.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5216" y="3339822"/>
            <a:ext cx="498277" cy="49827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494949" y="341590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Веб-шрифты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494949" y="3894773"/>
            <a:ext cx="6873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Google Fonts или Adobe Fonts. Шрифты должны быть легко читаемыми.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216" y="5046345"/>
            <a:ext cx="498277" cy="498277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494949" y="5122426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Контрастность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94949" y="5601295"/>
            <a:ext cx="6873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Обеспечьте высокий контраст текста для доступности. Стандарт WCAG 2.1.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5216" y="6559034"/>
            <a:ext cx="759356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Цвет и типографика создают визуальный стиль. Подберите брендовую палитру из 3-5 цветов. Используйте веб-шрифты, например, Roboto и Open Sans. Важно обеспечить хороший контраст для удобства чтения.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055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Визуальная иерархия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Паттерны чтения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41940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Z- или F-образные паттерны.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Пробелы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59842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Выделяйте ключевые элементы свободным пространством.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Сетки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5932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Обеспечивайте порядок и выравнивание с помощью сеток.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Визуальная иерархия направляет внимание пользователя. Используйте паттерны чтения, такие как Z-образный. Выделяйте важные элементы с помощью пробелов. Сетки, например 12-колоночная, помогают поддерживать порядок и структуру.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4500492-00B8-1C33-C167-000D3EA0602A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7584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Производительность сайта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1721167" y="25857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358509"/>
            <a:ext cx="3875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Оптимизация изображений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848928"/>
            <a:ext cx="46351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форматы WebP и сжатие файлов.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2808089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Ленивая загрузка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69224"/>
            <a:ext cx="53081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Активируйте loading="lazy" для контента ниже сгиба.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1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199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Минификация кода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689521"/>
            <a:ext cx="50501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Удалите лишние пробелы и комментарии в CSS/JS.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Скорость загрузки сайта критически важна. Оптимизируйте изображения, используя WebP и сжатие. Включите ленивую загрузку (loading="lazy"). Минифицируйте CSS и JavaScript. Быстрый сайт улучшает пользовательский опыт и SEO.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31D23F-8320-D723-B28A-98D4FEC594AC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348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Доступность (Accessibility)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70516" y="2371011"/>
            <a:ext cx="3421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Навигация с клавиатуры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Обеспечьте удобство использования сайта без мыши.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011"/>
            <a:ext cx="3727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Alt-текст для изображений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Добавляйте описания для людей с нарушением зрения.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ARIA-метки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54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для экранных читалок.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Проверка контраста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инструменты, такие как WebAIM Contrast Checker.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Доступность делает сайт удобным для всех пользователей. Поддерживайте навигацию с клавиатуры. Добавляйте alt-текст к изображениям. Используйте ARIA-метки для экранных читалок. Проверяйте контрастность текста и фона.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3B2A64C-AD54-0A4B-6CC0-0C87673F38AA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веб-разработки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62143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 дизайна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1549"/>
            <a:ext cx="1077635" cy="6659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8238" y="2871549"/>
            <a:ext cx="1743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Figma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98238" y="3361968"/>
            <a:ext cx="174355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Онлайн-инструмент для совместной работы. Идеален для интерфейсов.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71549"/>
            <a:ext cx="1077635" cy="6659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9726" y="2871549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Adobe XD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29726" y="3361968"/>
            <a:ext cx="17436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Отлично подходит для прототипирования. Интеграция с Adobe Suite.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71549"/>
            <a:ext cx="1077635" cy="6659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1333" y="2871549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Sketch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1333" y="3361968"/>
            <a:ext cx="17436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Популярный выбор для macOS. Большая библиотека плагинов.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71549"/>
            <a:ext cx="1077635" cy="6659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92940" y="2871549"/>
            <a:ext cx="174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Canva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92940" y="3361968"/>
            <a:ext cx="17436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Простой инструмент для быстрых макетов и графики. Удобен для новичков.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7945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Существует множество инструментов для веб-дизайна. Figma — для совместной работы. Adobe XD — для детализированных прототипов. Sketch — для macOS с плагинами. Canva — для быстрых и простых макетов.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4570DC6-0326-1481-56B3-21D64D26E665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00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Цели занятия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5770"/>
            <a:ext cx="33522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Основы веб-разработки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691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Понять ключевые принципы создания сайтов.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67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 идеи до готового проекта.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589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Процесс дизайна и инструменты.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3334107"/>
            <a:ext cx="3978116" cy="26102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72067" y="330577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Безопасность в офисе и цифровой среде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42412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Изучить базовые правила техники безопасности.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3E1CAEE-00E6-19F4-CCA8-A5557D471C1F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12181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Графические редакторы: Работа с визуалом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Photoshop/Illustrator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Профессиональная обработка изображений и векторной графики.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GIMP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Бесплатная альтернатива с открытым исходным кодом.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Canva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Простой инструмент для баннеров и быстрой графики.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B3A494E-48DB-8A5D-C783-56E5B0254AB4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7415"/>
            <a:ext cx="9902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Редакторы кода: Писать код удобно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1507"/>
            <a:ext cx="6244709" cy="38029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503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VS Code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843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Бесплатный редактор с большим количеством плагинов.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6512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Emmet для быстрой верстки.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093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Prettier для форматирования кода.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83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WebStorm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Мощная среда разработки для веб-проектов.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854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Sublime Text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64352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Легкий и очень быстрый текстовый редактор.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E50EB28-1C9A-F700-4FFB-AB78C99BC083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7156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DevTools браузера: Инструменты для отладки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148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949535"/>
            <a:ext cx="2088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Elements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439954"/>
            <a:ext cx="20889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Инспекция и редактирование HTML/CSS в реальном времени.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693" y="28148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67156" y="2949535"/>
            <a:ext cx="2088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Network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67156" y="3439954"/>
            <a:ext cx="2088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Анализ скорости загрузки всех ресурсов страницы.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595" y="28148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90059" y="2949535"/>
            <a:ext cx="2088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090059" y="3439954"/>
            <a:ext cx="20889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производительности и скорости рендеринга.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5853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5593199"/>
            <a:ext cx="2088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Lighthouse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4253" y="6083618"/>
            <a:ext cx="2088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Комплексный аудит SEO, доступности, и скорости.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4079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Системы контроля версий: Управление кодом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17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878860" y="30043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039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Git: Основы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530084"/>
            <a:ext cx="86481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Ключевые команды: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commit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(сохранение),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push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(отправка),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(получение изменений).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095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878860" y="47520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787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Платформы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277803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GitHub, GitLab, Bitbucket – для хостинга репозиториев и командной работы.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Рабочий процесс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66261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Pull-request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совместной разработки и проверки кода.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94266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CSS-фреймворки: Ускорение стилизации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2319099"/>
            <a:ext cx="4602837" cy="2895957"/>
          </a:xfrm>
          <a:prstGeom prst="roundRect">
            <a:avLst>
              <a:gd name="adj" fmla="val 114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93934" y="25399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Bootstrap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3934" y="3017520"/>
            <a:ext cx="4161115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Набор готовых компонентов для быстрого прототипирования.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3934" y="3856792"/>
            <a:ext cx="4161115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Кнопки, формы, навигационные панели.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3934" y="4640818"/>
            <a:ext cx="4161115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Отзывчивый дизайн из коробки.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596771" y="2319099"/>
            <a:ext cx="4602956" cy="2895957"/>
          </a:xfrm>
          <a:prstGeom prst="roundRect">
            <a:avLst>
              <a:gd name="adj" fmla="val 114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5817632" y="253996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Tailwind CSS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817632" y="3017520"/>
            <a:ext cx="416123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Утилитарный подход для быстрой кастомизации стилей.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5817632" y="3856792"/>
            <a:ext cx="416123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Позволяет создавать уникальный дизайн.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5817632" y="4640818"/>
            <a:ext cx="416123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Минимальный размер и гибкость.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3073" y="5435918"/>
            <a:ext cx="9426654" cy="2189202"/>
          </a:xfrm>
          <a:prstGeom prst="roundRect">
            <a:avLst>
              <a:gd name="adj" fmla="val 151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993934" y="565677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Material UI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993934" y="6134338"/>
            <a:ext cx="89849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Реализация Material Design для React-приложений.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93934" y="6620232"/>
            <a:ext cx="89849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Современный, чистый интерфейс.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93934" y="7050881"/>
            <a:ext cx="89849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Широкий выбор компонентов.</a:t>
            </a:r>
            <a:endParaRPr 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2374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Современный CSS: Гибкость и адаптивность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Flexbox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Одномерная раскладка элементов (строки или столбцы).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Grid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Двумерная сетка для сложных и адаптивных макетов.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CSS-переменные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Позволяют переиспользовать значения: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--color: #333;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clamp()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Функция для адаптивных размеров: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font-size: clamp(16px, 2vw, 18px)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8B0E01-1E21-2042-0004-68D48F54F1B5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03053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JavaScript и ES6+: Интерактивность сайта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Основы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let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стрелочные функции (</a:t>
            </a: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() =&gt; {}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Модули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</a:t>
            </a: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структурированного кода.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Fetch API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Запросы к серверу: </a:t>
            </a: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fetch('/api')</a:t>
            </a: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Async/await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Упрощение асинхронных операций с промисами.</a:t>
            </a:r>
            <a:endParaRPr lang="en-US" sz="13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35A6973-92C4-3688-D850-4377E47EA463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1055965"/>
            <a:ext cx="1313426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Фреймворки фронт-энда: Динамичные интерфейсы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2112645"/>
            <a:ext cx="1648301" cy="1188006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70" y="2525435"/>
            <a:ext cx="289917" cy="3624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6036" y="231874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576036" y="2764631"/>
            <a:ext cx="47809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Популярный фреймворк с компонентным подходом.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472928" y="3291126"/>
            <a:ext cx="11332845" cy="11430"/>
          </a:xfrm>
          <a:prstGeom prst="roundRect">
            <a:avLst>
              <a:gd name="adj" fmla="val 2706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721638" y="3403640"/>
            <a:ext cx="3296722" cy="1188006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40" y="3816429"/>
            <a:ext cx="289917" cy="3624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24457" y="360973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Vue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224457" y="4055626"/>
            <a:ext cx="48061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Легкий и интуитивный фреймворк для начинающих.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4121348" y="4582120"/>
            <a:ext cx="9684425" cy="11430"/>
          </a:xfrm>
          <a:prstGeom prst="roundRect">
            <a:avLst>
              <a:gd name="adj" fmla="val 2706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9"/>
          <p:cNvSpPr/>
          <p:nvPr/>
        </p:nvSpPr>
        <p:spPr>
          <a:xfrm>
            <a:off x="721638" y="4694634"/>
            <a:ext cx="4945142" cy="1188006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191" y="5107424"/>
            <a:ext cx="289917" cy="36242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72877" y="49007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Svelte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5872877" y="5346621"/>
            <a:ext cx="541151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Компилируется в чистый JavaScript, без виртуального DOM.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5769769" y="5873115"/>
            <a:ext cx="8036004" cy="11430"/>
          </a:xfrm>
          <a:prstGeom prst="roundRect">
            <a:avLst>
              <a:gd name="adj" fmla="val 2706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3"/>
          <p:cNvSpPr/>
          <p:nvPr/>
        </p:nvSpPr>
        <p:spPr>
          <a:xfrm>
            <a:off x="721638" y="5985629"/>
            <a:ext cx="6593562" cy="1188006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60" y="6398419"/>
            <a:ext cx="289917" cy="36242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21297" y="619172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Angular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521297" y="6637615"/>
            <a:ext cx="57757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Мощный фреймворк для крупных корпоративных приложений.</a:t>
            </a:r>
            <a:endParaRPr lang="en-US" sz="16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CB25E59-307B-E67A-EC22-54D2AE164743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1199436"/>
            <a:ext cx="9261158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Бэк-энд технологии: Серверная часть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2232660"/>
            <a:ext cx="1635800" cy="116157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79" y="2780228"/>
            <a:ext cx="283488" cy="354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795" y="2434233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Node.js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29795" y="2870240"/>
            <a:ext cx="672560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 на сервере для создания высокопроизводительных приложений.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878586" y="3409831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583" y="3444597"/>
            <a:ext cx="3271599" cy="116157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579" y="3848219"/>
            <a:ext cx="283488" cy="3543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47755" y="364617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Python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47755" y="4082177"/>
            <a:ext cx="557569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 фреймворками Django (структурированный) и Flask (легкий).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623" y="4656534"/>
            <a:ext cx="4907518" cy="116157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579" y="5060156"/>
            <a:ext cx="283488" cy="35433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5714" y="485810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PHP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65714" y="5294114"/>
            <a:ext cx="402669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Популярен для WordPress и Laravel-проектов.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514505" y="5833705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64" y="5868472"/>
            <a:ext cx="6543318" cy="116157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579" y="6272093"/>
            <a:ext cx="283488" cy="35433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3554" y="607004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Go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83554" y="6506051"/>
            <a:ext cx="621958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создания очень быстрых и эффективных серверных приложений.</a:t>
            </a:r>
            <a:endParaRPr lang="en-US" sz="15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7D23EC7-96CD-F9F9-B3CB-4E5CA84E3773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580CB-3123-C626-415E-149E7D35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A12F99B-83D7-6475-EE54-D21FA1C4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7E4C197-6F96-143A-BE73-B6F2D5204203}"/>
              </a:ext>
            </a:extLst>
          </p:cNvPr>
          <p:cNvSpPr/>
          <p:nvPr/>
        </p:nvSpPr>
        <p:spPr>
          <a:xfrm>
            <a:off x="617458" y="2692360"/>
            <a:ext cx="903053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ru-RU" sz="3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Важные ссылки</a:t>
            </a:r>
            <a:endParaRPr lang="en-US" sz="3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1C422EC-2195-F06C-48DB-D31A908B898D}"/>
              </a:ext>
            </a:extLst>
          </p:cNvPr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ru-RU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Биржа труда</a:t>
            </a:r>
            <a:endParaRPr lang="en-US" sz="17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7A1C705-C5C6-A739-9E79-B264E2BDB5B6}"/>
              </a:ext>
            </a:extLst>
          </p:cNvPr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KZ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https://skills.enbek.kz/ru/course-catalog/course/1056</a:t>
            </a:r>
            <a:endParaRPr lang="en-US" sz="1350" b="1" dirty="0">
              <a:solidFill>
                <a:srgbClr val="2B4150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4DDF5B7-8CC3-43F0-D1E9-ECE06EDA0208}"/>
              </a:ext>
            </a:extLst>
          </p:cNvPr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1700" dirty="0">
                <a:solidFill>
                  <a:srgbClr val="2B4150"/>
                </a:solidFill>
              </a:rPr>
              <a:t>Курс Веб-разработка для начинающих: HTML и CSS</a:t>
            </a:r>
          </a:p>
          <a:p>
            <a:br>
              <a:rPr lang="ru-RU" dirty="0"/>
            </a:br>
            <a:endParaRPr lang="en-US" sz="17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C044560-2BC8-7964-DFAF-63F5F9F2D8DB}"/>
              </a:ext>
            </a:extLst>
          </p:cNvPr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https://stepik.org/course/38218/promo</a:t>
            </a:r>
            <a:endParaRPr lang="en-US" sz="13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5BAA205-48D2-BFCD-6618-B16209955B01}"/>
              </a:ext>
            </a:extLst>
          </p:cNvPr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1700" dirty="0">
                <a:solidFill>
                  <a:srgbClr val="2B4150"/>
                </a:solidFill>
              </a:rPr>
              <a:t>Курс </a:t>
            </a:r>
            <a:r>
              <a:rPr lang="en-US" sz="1700" b="1" dirty="0">
                <a:solidFill>
                  <a:srgbClr val="2B4150"/>
                </a:solidFill>
                <a:latin typeface="MuseoModerno Medium" pitchFamily="34" charset="0"/>
              </a:rPr>
              <a:t>HTML CSS JS</a:t>
            </a:r>
          </a:p>
          <a:p>
            <a:br>
              <a:rPr lang="en-US" dirty="0"/>
            </a:br>
            <a:endParaRPr lang="en-US" sz="17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F83F420-9673-4782-9494-E44C9706C0C7}"/>
              </a:ext>
            </a:extLst>
          </p:cNvPr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3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https://stepik.org/course/135466/promo</a:t>
            </a:r>
            <a:endParaRPr lang="en-US" sz="1350" b="1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530E2E-B985-0316-B8AB-0ABE92394742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 descr="Изображение выглядит как шаблон, текст, ткань, шов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92873C-D9D7-474B-9985-3D381165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46" y="2250527"/>
            <a:ext cx="2479349" cy="247934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шаблон, текст, ткань, шов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359AB7-C8F3-0A67-73FA-77A261A39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834" y="3863535"/>
            <a:ext cx="2522306" cy="2522306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шаблон, текст, шов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3243A5-502F-C961-E1CB-F22AD5857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289" y="5329312"/>
            <a:ext cx="2522306" cy="25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94043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ключевых правил безопасности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Проверяйте кабели и избегайте перегрузки розеток. Это предотвращает возгорания.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Поддерживайте порядок на рабочем месте. Организованные кабели снижают риск спотыкания.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Берегите зрение: правило 20-20-20. Каждые 20 минут смотрите вдаль 20 секунд.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Используйте сложные пароли и двухфакторную аутентификацию (2FA). Это укрепляет цифровую защиту.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Регулярно создавайте резервные копии данных и кода. Храните их на Google Drive или Git.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9FA762-79A6-7346-5101-5FC0E2CC79D4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Что такое Всемирная паутина?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12481" y="2329577"/>
            <a:ext cx="30480" cy="3975735"/>
          </a:xfrm>
          <a:prstGeom prst="roundRect">
            <a:avLst>
              <a:gd name="adj" fmla="val 109201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731615" y="2563892"/>
            <a:ext cx="665678" cy="30480"/>
          </a:xfrm>
          <a:prstGeom prst="roundRect">
            <a:avLst>
              <a:gd name="adj" fmla="val 109201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62866" y="2329577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346031" y="2371130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22024" y="2405777"/>
            <a:ext cx="47501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Соединение браузеров и серверов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22024" y="2885599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Паутина соединяет через протоколы HTTP/HTTPS.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31615" y="3918704"/>
            <a:ext cx="665678" cy="30480"/>
          </a:xfrm>
          <a:prstGeom prst="roundRect">
            <a:avLst>
              <a:gd name="adj" fmla="val 109201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262866" y="3684389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346031" y="3725942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22024" y="376058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Документы и стили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22024" y="4240411"/>
            <a:ext cx="623185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Состоит из HTML (документы), CSS (стили) и JavaScript (скрипты).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31615" y="5628561"/>
            <a:ext cx="665678" cy="30480"/>
          </a:xfrm>
          <a:prstGeom prst="roundRect">
            <a:avLst>
              <a:gd name="adj" fmla="val 109201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6262866" y="5394246"/>
            <a:ext cx="499229" cy="499229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346031" y="5435798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22024" y="5470446"/>
            <a:ext cx="32602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Протоколы и стандарты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22024" y="5950268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Работает на основе стандартов W3C для совместимости.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262926" y="6554867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Всемирная паутина — это глобальная сеть, предназначенная для обмена данными. Она позволяет браузерам, таким как Chrome или Firefox, взаимодействовать с серверами.</a:t>
            </a:r>
            <a:endParaRPr lang="en-US" sz="17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208D496-6674-073A-4F48-A39E2EC66D59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4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525" y="2543532"/>
            <a:ext cx="5370076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Клиент-серверная модель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5" y="3314581"/>
            <a:ext cx="833676" cy="1000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3888" y="3481268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Клиент (браузер)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583888" y="3841790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Отправляет запросы, например, на открытие сайта.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5" y="4314944"/>
            <a:ext cx="833676" cy="1000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3888" y="4481632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Сервер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583888" y="4842153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Отвечает, предоставляя HTML, изображения, данные.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5" y="5315307"/>
            <a:ext cx="833676" cy="10003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3888" y="5481995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HTTP</a:t>
            </a: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протокол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583888" y="5842516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Передача данных без сохранения состояния (stateless).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25" y="6315670"/>
            <a:ext cx="833676" cy="1000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3888" y="6482358"/>
            <a:ext cx="208430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583888" y="6842879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 вводите example.com, сервер отправляет страницу.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3525" y="7503557"/>
            <a:ext cx="134633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Эта модель — основа работы интернета. Ваш браузер — это клиент, который запрашивает информацию. Серверы хранят информацию и отвечают на эти запросы.</a:t>
            </a:r>
            <a:endParaRPr lang="en-US" sz="13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18A2DD6-E4D3-B701-F719-3E28D7210049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220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HTTP vs. HTTPS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57103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2149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HTTP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1191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Данные передаются без шифрования. Уязвимы для перехвата и изменения.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93" y="257103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42149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HTTPS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91191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Использует TLS для шифрования. Защищает данные от перехвата.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795" y="25710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42149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Преимущества HTTPS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26624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Защита логинов, паролей. Улучшает SEO и повышает доверие.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815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Разница между HTTP и HTTPS критична для безопасности данных. HTTPS обеспечивает шифрование, защищая вашу информацию в сети.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7CCDF8-580A-1BA1-0EF5-B638BCACAF4F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120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Домен, хостинг и </a:t>
            </a: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DNS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Домен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Адрес сайта, например, example.com.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DNS</a:t>
            </a:r>
            <a:endParaRPr lang="en-US" sz="2200" b="1" dirty="0"/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Переводит домен в IP-адрес, например, 192.0.2.1.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27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Хостинг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76762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Сервер для хранения файлов сайта.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9AF1C61-E2CD-D9EF-1C73-0DEFE16E7AF9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1862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Как браузер рендерит страницу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926" y="2331244"/>
            <a:ext cx="221813" cy="1331357"/>
          </a:xfrm>
          <a:prstGeom prst="roundRect">
            <a:avLst>
              <a:gd name="adj" fmla="val 1500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706553" y="255305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HTML</a:t>
            </a:r>
            <a:endParaRPr lang="en-US" sz="2150" b="1" dirty="0"/>
          </a:p>
        </p:txBody>
      </p:sp>
      <p:sp>
        <p:nvSpPr>
          <p:cNvPr id="6" name="Text 3"/>
          <p:cNvSpPr/>
          <p:nvPr/>
        </p:nvSpPr>
        <p:spPr>
          <a:xfrm>
            <a:off x="6706553" y="3032879"/>
            <a:ext cx="714732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Создает </a:t>
            </a:r>
            <a:r>
              <a:rPr lang="en-US" sz="17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структуру</a:t>
            </a: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страницы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95705" y="3828931"/>
            <a:ext cx="221813" cy="1331357"/>
          </a:xfrm>
          <a:prstGeom prst="roundRect">
            <a:avLst>
              <a:gd name="adj" fmla="val 1500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039332" y="4050744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CSS</a:t>
            </a:r>
            <a:endParaRPr lang="en-US" sz="2150" b="1" dirty="0"/>
          </a:p>
        </p:txBody>
      </p:sp>
      <p:sp>
        <p:nvSpPr>
          <p:cNvPr id="9" name="Text 6"/>
          <p:cNvSpPr/>
          <p:nvPr/>
        </p:nvSpPr>
        <p:spPr>
          <a:xfrm>
            <a:off x="7039332" y="4530566"/>
            <a:ext cx="681454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Применяет стили (рендер-дерево) для оформления.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928604" y="5326618"/>
            <a:ext cx="221813" cy="1331357"/>
          </a:xfrm>
          <a:prstGeom prst="roundRect">
            <a:avLst>
              <a:gd name="adj" fmla="val 15006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7372231" y="554843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JavaScript</a:t>
            </a:r>
            <a:endParaRPr lang="en-US" sz="2150" b="1" dirty="0"/>
          </a:p>
        </p:txBody>
      </p:sp>
      <p:sp>
        <p:nvSpPr>
          <p:cNvPr id="12" name="Text 9"/>
          <p:cNvSpPr/>
          <p:nvPr/>
        </p:nvSpPr>
        <p:spPr>
          <a:xfrm>
            <a:off x="7372231" y="6028253"/>
            <a:ext cx="648164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Добавляет интерактивность и динамику.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62926" y="6907530"/>
            <a:ext cx="75909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Браузер последовательно обрабатывает эти элементы. Это позволяет ему превращать код в визуальный интерфейс.</a:t>
            </a:r>
            <a:endParaRPr lang="en-US" sz="17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C86CD2-335D-23DF-A6AB-B4F468E0D3AB}"/>
              </a:ext>
            </a:extLst>
          </p:cNvPr>
          <p:cNvSpPr/>
          <p:nvPr/>
        </p:nvSpPr>
        <p:spPr>
          <a:xfrm>
            <a:off x="12914617" y="7777536"/>
            <a:ext cx="1733654" cy="452063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Введение в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веб-дизайн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1470</Words>
  <Application>Microsoft Office PowerPoint</Application>
  <PresentationFormat>Произвольный</PresentationFormat>
  <Paragraphs>274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MuseoModerno Medium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нурсултан нысанов</cp:lastModifiedBy>
  <cp:revision>3</cp:revision>
  <dcterms:created xsi:type="dcterms:W3CDTF">2025-06-15T14:56:00Z</dcterms:created>
  <dcterms:modified xsi:type="dcterms:W3CDTF">2025-06-15T16:33:06Z</dcterms:modified>
</cp:coreProperties>
</file>